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1"/>
  </p:notesMasterIdLst>
  <p:sldIdLst>
    <p:sldId id="256" r:id="rId2"/>
    <p:sldId id="1147" r:id="rId3"/>
    <p:sldId id="1076" r:id="rId4"/>
    <p:sldId id="1122" r:id="rId5"/>
    <p:sldId id="1102" r:id="rId6"/>
    <p:sldId id="1103" r:id="rId7"/>
    <p:sldId id="1084" r:id="rId8"/>
    <p:sldId id="1085" r:id="rId9"/>
    <p:sldId id="1075" r:id="rId10"/>
    <p:sldId id="1089" r:id="rId11"/>
    <p:sldId id="1071" r:id="rId12"/>
    <p:sldId id="1072" r:id="rId13"/>
    <p:sldId id="1107" r:id="rId14"/>
    <p:sldId id="1124" r:id="rId15"/>
    <p:sldId id="1126" r:id="rId16"/>
    <p:sldId id="1007" r:id="rId17"/>
    <p:sldId id="1097" r:id="rId18"/>
    <p:sldId id="991" r:id="rId19"/>
    <p:sldId id="1129" r:id="rId20"/>
    <p:sldId id="1005" r:id="rId21"/>
    <p:sldId id="1130" r:id="rId22"/>
    <p:sldId id="1131" r:id="rId23"/>
    <p:sldId id="1064" r:id="rId24"/>
    <p:sldId id="1132" r:id="rId25"/>
    <p:sldId id="1133" r:id="rId26"/>
    <p:sldId id="1149" r:id="rId27"/>
    <p:sldId id="1135" r:id="rId28"/>
    <p:sldId id="1016" r:id="rId29"/>
    <p:sldId id="1136" r:id="rId30"/>
    <p:sldId id="1142" r:id="rId31"/>
    <p:sldId id="1099" r:id="rId32"/>
    <p:sldId id="1141" r:id="rId33"/>
    <p:sldId id="1143" r:id="rId34"/>
    <p:sldId id="1138" r:id="rId35"/>
    <p:sldId id="1144" r:id="rId36"/>
    <p:sldId id="1145" r:id="rId37"/>
    <p:sldId id="1148" r:id="rId38"/>
    <p:sldId id="1146" r:id="rId39"/>
    <p:sldId id="1127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FFFF00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FFFFFF"/>
    <a:srgbClr val="EF419C"/>
    <a:srgbClr val="CD117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67" autoAdjust="0"/>
    <p:restoredTop sz="86377" autoAdjust="0"/>
  </p:normalViewPr>
  <p:slideViewPr>
    <p:cSldViewPr>
      <p:cViewPr>
        <p:scale>
          <a:sx n="75" d="100"/>
          <a:sy n="75" d="100"/>
        </p:scale>
        <p:origin x="-17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88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6C04FD8-F654-4429-B6BD-079E0971F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1pPr>
            <a:lvl2pPr marL="742950" indent="-28575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2pPr>
            <a:lvl3pPr marL="1143000" indent="-22860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3pPr>
            <a:lvl4pPr marL="1600200" indent="-22860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4pPr>
            <a:lvl5pPr marL="2057400" indent="-228600" eaLnBrk="0" hangingPunct="0">
              <a:defRPr sz="4400" b="1">
                <a:solidFill>
                  <a:srgbClr val="FFFF00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fld id="{74DBB808-334D-4981-A2F0-6CA4DA0C1116}" type="slidenum">
              <a:rPr lang="en-US" altLang="en-US" sz="1200" b="0" smtClean="0">
                <a:solidFill>
                  <a:schemeClr val="tx1"/>
                </a:solidFill>
                <a:latin typeface="Arial" charset="0"/>
              </a:rPr>
              <a:pPr eaLnBrk="1" hangingPunct="1">
                <a:defRPr/>
              </a:pPr>
              <a:t>1</a:t>
            </a:fld>
            <a:endParaRPr lang="en-US" alt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7AD72-E219-4459-828E-AEB8D245A98D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23220D-B868-4521-B027-FD450EE3993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348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62050-6A9F-4A32-8F0C-56636B779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9B861-D236-4DA5-BD89-C580CEBDE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B4B15-CC21-407A-BB24-55A7446CE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1CD7-AEFB-428A-BE22-E94AFE869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95281-084A-46F0-90BC-E4C6E3EB1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898CB-CA73-471D-8040-C10954013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3B528-5CE7-4D2C-8CC2-11BE1EA45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27F51-3C71-4E38-A06D-2A576B0FE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B196F-30B7-43B4-9E97-F9C7C0BC7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73ACA-F303-40DD-B4DC-D6A0CDDF0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6B03E-67EC-4EB4-B591-EF1D65543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42353-D0B1-4EEC-B363-CF5B158BC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5BC53D0-BC11-47F1-BAD2-313A46B3A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37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7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8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80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38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338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338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8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8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62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fld id="{14C0C480-D0DD-4BF2-830E-04BF8980D7C1}" type="slidenum">
              <a:rPr lang="en-US" altLang="en-US" sz="1200" smtClean="0"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91440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rgbClr val="FFFF00"/>
                </a:solidFill>
              </a:rPr>
              <a:t>My Recent </a:t>
            </a:r>
            <a:r>
              <a:rPr lang="en-US" sz="4800" dirty="0" err="1" smtClean="0">
                <a:solidFill>
                  <a:srgbClr val="FFFF00"/>
                </a:solidFill>
              </a:rPr>
              <a:t>Senolytic</a:t>
            </a:r>
            <a:r>
              <a:rPr lang="en-US" sz="4800" dirty="0" smtClean="0">
                <a:solidFill>
                  <a:srgbClr val="FFFF00"/>
                </a:solidFill>
              </a:rPr>
              <a:t> and NAD+ Age Reversal Experiments</a:t>
            </a: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endParaRPr lang="en-US" sz="4800" dirty="0" smtClean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590800"/>
            <a:ext cx="8534400" cy="3962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Ben Best</a:t>
            </a:r>
          </a:p>
          <a:p>
            <a:pPr eaLnBrk="1" hangingPunct="1">
              <a:defRPr/>
            </a:pPr>
            <a:r>
              <a:rPr lang="en-US" sz="4400" dirty="0" smtClean="0"/>
              <a:t>Pharmacy (</a:t>
            </a:r>
            <a:r>
              <a:rPr lang="en-US" sz="4400" dirty="0" err="1" smtClean="0"/>
              <a:t>BSc</a:t>
            </a:r>
            <a:r>
              <a:rPr lang="en-US" sz="4400" dirty="0" smtClean="0"/>
              <a:t> </a:t>
            </a:r>
            <a:r>
              <a:rPr lang="en-US" sz="4400" dirty="0" err="1" smtClean="0"/>
              <a:t>Pharm</a:t>
            </a:r>
            <a:r>
              <a:rPr lang="en-US" sz="4400" dirty="0" smtClean="0"/>
              <a:t>) </a:t>
            </a:r>
          </a:p>
          <a:p>
            <a:pPr eaLnBrk="1" hangingPunct="1">
              <a:defRPr/>
            </a:pPr>
            <a:r>
              <a:rPr lang="en-US" sz="4400" dirty="0" smtClean="0"/>
              <a:t>Physics/Computing Science (</a:t>
            </a:r>
            <a:r>
              <a:rPr lang="en-US" sz="4400" dirty="0" err="1" smtClean="0"/>
              <a:t>BSc</a:t>
            </a:r>
            <a:r>
              <a:rPr lang="en-US" sz="4400" dirty="0" smtClean="0"/>
              <a:t>)</a:t>
            </a:r>
          </a:p>
          <a:p>
            <a:pPr eaLnBrk="1" hangingPunct="1">
              <a:defRPr/>
            </a:pPr>
            <a:r>
              <a:rPr lang="en-US" sz="4000" dirty="0" smtClean="0"/>
              <a:t>Employee – Biomedical Research &amp; Longevity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274638"/>
            <a:ext cx="89916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Anti-anti-</a:t>
            </a:r>
            <a:r>
              <a:rPr lang="en-US" sz="3600" dirty="0" err="1" smtClean="0">
                <a:solidFill>
                  <a:srgbClr val="FFFF00"/>
                </a:solidFill>
              </a:rPr>
              <a:t>apototic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senolytic</a:t>
            </a:r>
            <a:r>
              <a:rPr lang="en-US" sz="3600" dirty="0" smtClean="0">
                <a:solidFill>
                  <a:srgbClr val="FFFF00"/>
                </a:solidFill>
              </a:rPr>
              <a:t> treatment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Senescent cells, like cancer cells, are resistant to                 apoptosis (programmed cell death)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BCL family of proteins cause cells to resist apoptosis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NATURE COMMUNICATIONS 7:11190:184 (2016)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Src</a:t>
            </a:r>
            <a:r>
              <a:rPr lang="en-US" sz="2800" dirty="0" smtClean="0"/>
              <a:t> tyrosine </a:t>
            </a:r>
            <a:r>
              <a:rPr lang="en-US" sz="2800" dirty="0" err="1" smtClean="0"/>
              <a:t>kinase</a:t>
            </a:r>
            <a:r>
              <a:rPr lang="en-US" sz="2800" dirty="0" smtClean="0"/>
              <a:t> also cause cells to resist apoptosis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DEATH AND DIFFERENTIATION 19:1459 (2012)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Dasatinib</a:t>
            </a:r>
            <a:r>
              <a:rPr lang="en-US" sz="3600" dirty="0" smtClean="0">
                <a:solidFill>
                  <a:srgbClr val="FFFF00"/>
                </a:solidFill>
              </a:rPr>
              <a:t> (D) and </a:t>
            </a:r>
            <a:r>
              <a:rPr lang="en-US" sz="3600" dirty="0" err="1" smtClean="0">
                <a:solidFill>
                  <a:srgbClr val="FFFF00"/>
                </a:solidFill>
              </a:rPr>
              <a:t>Quercetin</a:t>
            </a:r>
            <a:r>
              <a:rPr lang="en-US" sz="3600" dirty="0" smtClean="0">
                <a:solidFill>
                  <a:srgbClr val="FFFF00"/>
                </a:solidFill>
              </a:rPr>
              <a:t> (Q) as </a:t>
            </a:r>
            <a:r>
              <a:rPr lang="en-US" sz="3600" dirty="0" err="1" smtClean="0">
                <a:solidFill>
                  <a:srgbClr val="FFFF00"/>
                </a:solidFill>
              </a:rPr>
              <a:t>senolytics</a:t>
            </a:r>
            <a:endParaRPr lang="en-US" sz="3600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Flavonoids</a:t>
            </a:r>
            <a:r>
              <a:rPr lang="en-US" sz="2400" dirty="0" smtClean="0"/>
              <a:t> (</a:t>
            </a:r>
            <a:r>
              <a:rPr lang="en-US" sz="2400" dirty="0" err="1" smtClean="0"/>
              <a:t>Fisetin</a:t>
            </a:r>
            <a:r>
              <a:rPr lang="en-US" sz="2400" dirty="0" smtClean="0"/>
              <a:t>, </a:t>
            </a:r>
            <a:r>
              <a:rPr lang="en-US" sz="2400" dirty="0" err="1" smtClean="0"/>
              <a:t>Quercetin</a:t>
            </a:r>
            <a:r>
              <a:rPr lang="en-US" sz="2400" dirty="0" smtClean="0"/>
              <a:t>) (Q) inhibit anti-apoptotic BCL proteins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JOURNAL OF INTERNAL MEDICINE 288:518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Dasatinib</a:t>
            </a:r>
            <a:r>
              <a:rPr lang="en-US" sz="2400" dirty="0" smtClean="0"/>
              <a:t> (D) inhibits anti-apoptotic </a:t>
            </a:r>
            <a:r>
              <a:rPr lang="en-US" sz="2400" dirty="0" err="1" smtClean="0"/>
              <a:t>Src</a:t>
            </a:r>
            <a:r>
              <a:rPr lang="en-US" sz="2400" dirty="0" smtClean="0"/>
              <a:t> tyrosine </a:t>
            </a:r>
            <a:r>
              <a:rPr lang="en-US" sz="2400" dirty="0" err="1" smtClean="0"/>
              <a:t>kinase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JOURNAL OF INTERNAL MEDICINE 288:518 (2020)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Dasatinib</a:t>
            </a:r>
            <a:r>
              <a:rPr lang="en-US" sz="2800" dirty="0" smtClean="0"/>
              <a:t> and </a:t>
            </a:r>
            <a:r>
              <a:rPr lang="en-US" sz="2800" dirty="0" err="1" smtClean="0"/>
              <a:t>Quercetin</a:t>
            </a:r>
            <a:r>
              <a:rPr lang="en-US" sz="2800" dirty="0" smtClean="0"/>
              <a:t> eliminate different types of apoptosis-resistant senescent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Dasatinib</a:t>
            </a:r>
            <a:r>
              <a:rPr lang="en-US" sz="2400" dirty="0" smtClean="0"/>
              <a:t>:  eliminates senescent adipose progenitors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Quercetin</a:t>
            </a:r>
            <a:r>
              <a:rPr lang="en-US" sz="2400" dirty="0" smtClean="0"/>
              <a:t>:  eliminates senescent endothelial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AGING CELL  </a:t>
            </a:r>
            <a:r>
              <a:rPr lang="en-US" sz="2000" dirty="0" smtClean="0"/>
              <a:t>18: e12950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The combination </a:t>
            </a:r>
            <a:r>
              <a:rPr lang="en-US" sz="2800" dirty="0" err="1" smtClean="0"/>
              <a:t>Dasatinib+Quercetin</a:t>
            </a:r>
            <a:r>
              <a:rPr lang="en-US" sz="2800" dirty="0" smtClean="0"/>
              <a:t> (D+Q) kills more types of senescent cells than either D or Q alone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AGING </a:t>
            </a:r>
            <a:r>
              <a:rPr lang="en-US" sz="2000" dirty="0" smtClean="0"/>
              <a:t>9:955 (2017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D+Q also kills non-senescent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CELL RESEARCH 30:556 (2020)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D+Q trials in humans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Diabetic kidney disease is associated with increased numbers of senescent cells. Nine patients who were treated with D+Q over 3 days showed reduced senescent cells after 11 days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EBIOMEDICINE</a:t>
            </a:r>
            <a:r>
              <a:rPr lang="en-US" sz="1200" dirty="0" smtClean="0"/>
              <a:t>  </a:t>
            </a:r>
            <a:r>
              <a:rPr lang="en-US" sz="2000" dirty="0" smtClean="0"/>
              <a:t>47:446 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Idiopathic pulmonary fibrosis is associated with accumulated senescent cells. Thirteen patients treated over 3 weeks with D+Q  showed substantial reduction in symptoms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EBIOMEDICINE</a:t>
            </a:r>
            <a:r>
              <a:rPr lang="en-US" sz="1400" dirty="0" smtClean="0"/>
              <a:t>  </a:t>
            </a:r>
            <a:r>
              <a:rPr lang="en-US" sz="2000" dirty="0" smtClean="0"/>
              <a:t>40:554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 smtClean="0"/>
              <a:t>				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2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Fisetin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Fisetin</a:t>
            </a:r>
            <a:r>
              <a:rPr lang="en-US" sz="2800" dirty="0" smtClean="0"/>
              <a:t> has been shown to be superior to nine other </a:t>
            </a:r>
            <a:r>
              <a:rPr lang="en-US" sz="2800" dirty="0" err="1" smtClean="0"/>
              <a:t>flavonoid</a:t>
            </a:r>
            <a:r>
              <a:rPr lang="en-US" sz="2800" dirty="0" smtClean="0"/>
              <a:t> compounds (including </a:t>
            </a:r>
            <a:r>
              <a:rPr lang="en-US" sz="2800" dirty="0" err="1" smtClean="0"/>
              <a:t>quercetin</a:t>
            </a:r>
            <a:r>
              <a:rPr lang="en-US" sz="2800" dirty="0" smtClean="0"/>
              <a:t>) at eliminating senescent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EBIOMEDICINE 36:18 (2018)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3600" dirty="0" smtClean="0"/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3600" dirty="0" smtClean="0"/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3600" dirty="0" smtClean="0"/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3600" dirty="0" smtClean="0"/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36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Fisetin</a:t>
            </a:r>
            <a:r>
              <a:rPr lang="en-US" sz="2800" dirty="0" smtClean="0"/>
              <a:t> given to 20-month-old mice extended lifespan 8% </a:t>
            </a:r>
            <a:r>
              <a:rPr lang="en-US" sz="1800" dirty="0" smtClean="0"/>
              <a:t>EBIOMEDICINE 36:18 (2018)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dirty="0" smtClean="0"/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5" name="Content Placeholder 5" descr="Oregon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" y="25146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 My Most Recent </a:t>
            </a:r>
            <a:r>
              <a:rPr lang="en-US" sz="3600" dirty="0" err="1" smtClean="0">
                <a:solidFill>
                  <a:srgbClr val="FFFF00"/>
                </a:solidFill>
              </a:rPr>
              <a:t>Senolytic</a:t>
            </a:r>
            <a:r>
              <a:rPr lang="en-US" sz="3600" dirty="0" smtClean="0">
                <a:solidFill>
                  <a:srgbClr val="FFFF00"/>
                </a:solidFill>
              </a:rPr>
              <a:t> Protocol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Every Monday for six weeks (Early SEP to mid-NOV)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Dasatinib</a:t>
            </a:r>
            <a:r>
              <a:rPr lang="en-US" dirty="0" smtClean="0"/>
              <a:t> 2 x 50mg capsules  (100 mg)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Quercetin</a:t>
            </a:r>
            <a:r>
              <a:rPr lang="en-US" dirty="0" smtClean="0"/>
              <a:t> 4 x 250mg capsules (1 gram)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Fisetin</a:t>
            </a:r>
            <a:r>
              <a:rPr lang="en-US" dirty="0" smtClean="0"/>
              <a:t> 15 x 100mg capsules (1.5 gram)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Take with high-fat meal to increase absorption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of </a:t>
            </a:r>
            <a:r>
              <a:rPr lang="en-US" dirty="0" err="1" smtClean="0"/>
              <a:t>dasatinib</a:t>
            </a:r>
            <a:r>
              <a:rPr lang="en-US" dirty="0" smtClean="0"/>
              <a:t>  </a:t>
            </a:r>
            <a:r>
              <a:rPr lang="en-US" sz="2000" dirty="0" smtClean="0"/>
              <a:t>Prague Medical Report 2-3:52 (2019)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of </a:t>
            </a:r>
            <a:r>
              <a:rPr lang="en-US" dirty="0" err="1" smtClean="0"/>
              <a:t>quercetin</a:t>
            </a:r>
            <a:r>
              <a:rPr lang="en-US" dirty="0" smtClean="0"/>
              <a:t> </a:t>
            </a:r>
            <a:r>
              <a:rPr lang="en-US" sz="2000" dirty="0" smtClean="0"/>
              <a:t>Nutrients 11:2288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No food or NAD+-boosting supplements on weekends in order to reduce NAD+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NAD+ benefits senescent cells as well as normal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Therefore keep NAD+ low to kill senescent cells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Rejuvenation Research 22:261 (2019)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 Inflammatory markers before and after 6 weeks of </a:t>
            </a:r>
            <a:r>
              <a:rPr lang="en-US" sz="3600" dirty="0" err="1" smtClean="0">
                <a:solidFill>
                  <a:srgbClr val="FFFF00"/>
                </a:solidFill>
              </a:rPr>
              <a:t>senolytic</a:t>
            </a:r>
            <a:r>
              <a:rPr lang="en-US" sz="3600" dirty="0" smtClean="0">
                <a:solidFill>
                  <a:srgbClr val="FFFF00"/>
                </a:solidFill>
              </a:rPr>
              <a:t> therapy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1752600"/>
          <a:ext cx="7696200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117475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Inflammation Marker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BEFORE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AFTER</a:t>
                      </a:r>
                      <a:endParaRPr lang="en-US" sz="3200" dirty="0"/>
                    </a:p>
                  </a:txBody>
                  <a:tcPr/>
                </a:tc>
              </a:tr>
              <a:tr h="117475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TNF-</a:t>
                      </a:r>
                      <a:r>
                        <a:rPr lang="el-GR" sz="2800" b="1" dirty="0" smtClean="0"/>
                        <a:t>α</a:t>
                      </a:r>
                      <a:r>
                        <a:rPr lang="en-US" sz="2800" b="1" dirty="0" smtClean="0"/>
                        <a:t> (pg/</a:t>
                      </a:r>
                      <a:r>
                        <a:rPr lang="en-US" sz="2800" b="1" dirty="0" err="1" smtClean="0"/>
                        <a:t>mL</a:t>
                      </a:r>
                      <a:r>
                        <a:rPr lang="en-US" sz="2800" b="1" dirty="0" smtClean="0"/>
                        <a:t>)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1.1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1.2</a:t>
                      </a:r>
                      <a:endParaRPr lang="en-US" sz="2800" b="1" dirty="0"/>
                    </a:p>
                  </a:txBody>
                  <a:tcPr/>
                </a:tc>
              </a:tr>
              <a:tr h="117475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IL-8 (pg/</a:t>
                      </a:r>
                      <a:r>
                        <a:rPr lang="en-US" sz="2800" b="1" dirty="0" err="1" smtClean="0"/>
                        <a:t>mL</a:t>
                      </a:r>
                      <a:r>
                        <a:rPr lang="en-US" sz="2800" b="1" dirty="0" smtClean="0"/>
                        <a:t>)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40.7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27.8</a:t>
                      </a:r>
                      <a:endParaRPr lang="en-US" sz="2800" b="1" dirty="0"/>
                    </a:p>
                  </a:txBody>
                  <a:tcPr/>
                </a:tc>
              </a:tr>
              <a:tr h="117475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C-Reactive</a:t>
                      </a:r>
                      <a:r>
                        <a:rPr lang="en-US" sz="2800" b="1" baseline="0" dirty="0" smtClean="0"/>
                        <a:t> Protein (mg/L)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0.56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0.49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90092C-6A37-451B-96D8-A20FE9E82EF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4976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152400"/>
            <a:ext cx="8763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NAD+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0" y="990600"/>
            <a:ext cx="8458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Nicotinamide</a:t>
            </a:r>
            <a:r>
              <a:rPr lang="en-US" sz="2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Adenine Di-nucleotide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Two nucleotides (</a:t>
            </a: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nucleobase+</a:t>
            </a: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ribose+phosphate</a:t>
            </a:r>
            <a:r>
              <a:rPr lang="en-US" sz="2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800" b="0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Nicotinamide</a:t>
            </a:r>
            <a:r>
              <a:rPr lang="en-US" sz="2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attached to one </a:t>
            </a: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ribose+phosphate</a:t>
            </a:r>
            <a:endParaRPr lang="en-US" sz="2800" b="0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Adenine attached to the other </a:t>
            </a: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ribose</a:t>
            </a:r>
            <a:r>
              <a:rPr lang="en-US" sz="2800" b="0" kern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+phosphate</a:t>
            </a:r>
            <a:endParaRPr lang="en-US" sz="2800" b="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2970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057400" y="2971800"/>
            <a:ext cx="4038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NAD+ declines with age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648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Decline of NAD+ with age is reputedly responsible for many aging-related diseases: neurodegenerative diseases, cardiovascular diseases, muscle atrophy, etc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TRENDS IN MOLECULAR MEDICINE  </a:t>
            </a:r>
            <a:r>
              <a:rPr lang="en-US" dirty="0" smtClean="0"/>
              <a:t>23:899 (2017)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Restoration of NAD+ can potentially rejuvenate</a:t>
            </a:r>
          </a:p>
          <a:p>
            <a:pPr lvl="3"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NAD+ is a coenzyme with 3 main target enzymes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534400" cy="4800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(1) </a:t>
            </a:r>
            <a:r>
              <a:rPr lang="en-US" sz="3600" dirty="0" smtClean="0"/>
              <a:t>Poly (ADP-Ribose) Polymerase (PARP)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Important for DNA repair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CELL METABOLISM 27:529 (2018)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(2) </a:t>
            </a:r>
            <a:r>
              <a:rPr lang="en-US" sz="3600" dirty="0" err="1" smtClean="0"/>
              <a:t>Sirtuins</a:t>
            </a:r>
            <a:endParaRPr lang="en-US" sz="36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EXPERIMENTAL GERONTOLOGY 134:110888 (2020)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(3) </a:t>
            </a:r>
            <a:r>
              <a:rPr lang="en-US" sz="3600" dirty="0" err="1" smtClean="0"/>
              <a:t>cADPR</a:t>
            </a:r>
            <a:r>
              <a:rPr lang="en-US" sz="3600" dirty="0" smtClean="0"/>
              <a:t> </a:t>
            </a:r>
            <a:r>
              <a:rPr lang="en-US" sz="3600" dirty="0" err="1" smtClean="0"/>
              <a:t>synthase</a:t>
            </a:r>
            <a:endParaRPr lang="en-US" sz="36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cyclic ADP Ribose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Ca</a:t>
            </a:r>
            <a:r>
              <a:rPr lang="en-US" baseline="30000" dirty="0" smtClean="0"/>
              <a:t>2+ </a:t>
            </a:r>
            <a:r>
              <a:rPr lang="en-US" dirty="0" smtClean="0"/>
              <a:t>second messenger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2400" dirty="0" smtClean="0"/>
              <a:t>Muscle contraction, insulin secretion, cell proliferation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800" dirty="0" smtClean="0"/>
              <a:t>WORLD JOURNAL OF BIOLOGICAL CHEMISTRY 5:58 (2014)</a:t>
            </a:r>
          </a:p>
          <a:p>
            <a:pPr lvl="3" eaLnBrk="1" hangingPunct="1">
              <a:lnSpc>
                <a:spcPct val="90000"/>
              </a:lnSpc>
              <a:buNone/>
              <a:defRPr/>
            </a:pPr>
            <a:endParaRPr lang="en-US" baseline="30000" dirty="0" smtClean="0"/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NAD+ as a cofactor results in  NAM as a waste product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Splitting of NAD+ as enzymatic co-factor for PARP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5" name="Content Placeholder 5" descr="Oregon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62200" y="2209800"/>
            <a:ext cx="411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 My Recent Self-Experimentation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(1) Fasting and exercise program to lose weight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(2) Enhanced </a:t>
            </a:r>
            <a:r>
              <a:rPr lang="en-US" dirty="0" err="1" smtClean="0"/>
              <a:t>senolytic</a:t>
            </a:r>
            <a:r>
              <a:rPr lang="en-US" dirty="0" smtClean="0"/>
              <a:t> therapy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(3) Enhanced NAD+ boosting therapy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Plus enhanced NAD+ utilization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With multiple experiments in parallel, and experimental modification as the experiments precede, it is not easy to isolate specific causes and effects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These experiments are on top of my ongoing practices of a vegetarian </a:t>
            </a:r>
            <a:r>
              <a:rPr lang="en-US" dirty="0" err="1" smtClean="0"/>
              <a:t>ketogenic</a:t>
            </a:r>
            <a:r>
              <a:rPr lang="en-US" dirty="0" smtClean="0"/>
              <a:t> diet and many supplements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MARPs and PARPs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Mono (ADP-ribose) Polymerases (MARPs) and Poly (ADP-ribose) Polymerases (PARPs)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None/>
              <a:defRPr/>
            </a:pPr>
            <a:endParaRPr lang="en-US" baseline="30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pic>
        <p:nvPicPr>
          <p:cNvPr id="5" name="Content Placeholder 5" descr="Oregon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14400" y="2133600"/>
            <a:ext cx="7391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PARPs and the Genome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915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PARPs maintain genome stability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NUCLEIC ACIDS RESEARCH 35:7456 (2007)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80-85% of DNA-break repair is mediated by PARP1 and 10-15% by PARP2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CURRENT PROTEIN AND PEPTIDE SCIENCES 17:705 (2016)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 study of 13 mammalian species showed strong positive correlation between PARP activity and lifespan. Human PARP activity is 5 times rat activity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PNAS 89:11759 (1992)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PARP activity declines with 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NUCLEIC ACIDS RESEARCH 35:7456 (2007)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None/>
              <a:defRPr/>
            </a:pPr>
            <a:endParaRPr lang="en-US" baseline="30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Sirtuins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Seven human </a:t>
            </a:r>
            <a:r>
              <a:rPr lang="en-US" dirty="0" err="1" smtClean="0"/>
              <a:t>sirtuins</a:t>
            </a:r>
            <a:r>
              <a:rPr lang="en-US" dirty="0" smtClean="0"/>
              <a:t> have been found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SIRT1 to SIRT7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Function by either </a:t>
            </a:r>
            <a:r>
              <a:rPr lang="en-US" dirty="0" err="1" smtClean="0"/>
              <a:t>deacylation</a:t>
            </a:r>
            <a:r>
              <a:rPr lang="en-US" dirty="0" smtClean="0"/>
              <a:t> or by mono-ADP </a:t>
            </a:r>
            <a:r>
              <a:rPr lang="en-US" dirty="0" err="1" smtClean="0"/>
              <a:t>ribosylation</a:t>
            </a:r>
            <a:r>
              <a:rPr lang="en-US" dirty="0" smtClean="0"/>
              <a:t> (MARP)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BIOGERONTOLOGY 18:447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Sirtuins</a:t>
            </a:r>
            <a:r>
              <a:rPr lang="en-US" dirty="0" smtClean="0"/>
              <a:t> are important for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Stem cell function </a:t>
            </a:r>
            <a:r>
              <a:rPr lang="en-US" sz="1800" dirty="0" smtClean="0"/>
              <a:t>AGING CELL 16:1208 (2017)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DNA Repair </a:t>
            </a:r>
            <a:r>
              <a:rPr lang="en-US" sz="1800" dirty="0" smtClean="0"/>
              <a:t>SCIENCE 350:1208 (2015)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Mitochondrial function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For heart (cardiovascular disease)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800" dirty="0" smtClean="0"/>
              <a:t>CIRCULATION RESEARCH </a:t>
            </a:r>
            <a:r>
              <a:rPr lang="en-US" dirty="0" smtClean="0"/>
              <a:t>123:868 (2018)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For brain (neurodegenerative disease)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OF CHEMICAL NEUROCHEMISTRY </a:t>
            </a:r>
            <a:r>
              <a:rPr lang="en-US" dirty="0" smtClean="0"/>
              <a:t>95:43 (2019)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None/>
              <a:defRPr/>
            </a:pPr>
            <a:endParaRPr lang="en-US" baseline="30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Sirtuins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Sirtuins</a:t>
            </a:r>
            <a:r>
              <a:rPr lang="en-US" sz="2800" dirty="0" smtClean="0"/>
              <a:t> are increased in calorie restriction, believed to be an important cause of the increase in health and lifespan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BIOGERONTOLOGY 18:447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SIRT1 induces mitochondrial biogenesis and antioxidants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ANTIOXIDANTS &amp; REDOX SIGNALING 28:711 (2018)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SIRT1 inhibits NF-</a:t>
            </a:r>
            <a:r>
              <a:rPr lang="en-US" sz="2800" dirty="0" err="1" smtClean="0"/>
              <a:t>kB</a:t>
            </a:r>
            <a:r>
              <a:rPr lang="en-US" sz="2800" dirty="0" smtClean="0"/>
              <a:t>, reducing chronic inflammation (cause of numerous age-related diseases) and promotes </a:t>
            </a:r>
            <a:r>
              <a:rPr lang="en-US" sz="2800" dirty="0" err="1" smtClean="0"/>
              <a:t>autophagy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BIOGERONTOLOGY 18:447 (2017)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SIRT3 facilitates mitochondrial function and promotes </a:t>
            </a:r>
            <a:r>
              <a:rPr lang="en-US" sz="2800" dirty="0" err="1" smtClean="0"/>
              <a:t>autophagy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INTERNATIONAL JOURNAL OF MOLECULAR SCIENCES 21:5266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SIRT7 maintains ribosomal DNA thereby reducing cellular senescence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JOURNAL OF BIOLOGICAL CHEMISTRY 298:11242 (2018)</a:t>
            </a:r>
          </a:p>
          <a:p>
            <a:pPr lvl="1" algn="r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None/>
              <a:defRPr/>
            </a:pPr>
            <a:endParaRPr lang="en-US" baseline="30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274638"/>
            <a:ext cx="85344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Sirtuin</a:t>
            </a:r>
            <a:r>
              <a:rPr lang="en-US" sz="3600" dirty="0" smtClean="0">
                <a:solidFill>
                  <a:srgbClr val="FFFF00"/>
                </a:solidFill>
              </a:rPr>
              <a:t> 6 (SIRT6) reduces DNA damage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6106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Transposon</a:t>
            </a:r>
            <a:r>
              <a:rPr lang="en-US" sz="2800" dirty="0" smtClean="0"/>
              <a:t> activity is implicated in many age-related disorders, including cancer and </a:t>
            </a:r>
            <a:r>
              <a:rPr lang="en-US" sz="2800" dirty="0" err="1" smtClean="0"/>
              <a:t>neurodegeneration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SIRT6 represses </a:t>
            </a:r>
            <a:r>
              <a:rPr lang="en-US" sz="2800" dirty="0" err="1" smtClean="0"/>
              <a:t>retrotransposon</a:t>
            </a:r>
            <a:r>
              <a:rPr lang="en-US" sz="2800" dirty="0" smtClean="0"/>
              <a:t> activity, but this repression declines with age along with declining SIRT6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NATURE COMMUNICATIONS </a:t>
            </a:r>
            <a:r>
              <a:rPr lang="en-US" sz="2000" dirty="0" smtClean="0"/>
              <a:t>5:5011 (2015)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SIRT6 facilitates PARP activity in DNA repair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177:622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SIRT6 maintains stem cell self-renewal capacity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TRENDS IN ENDOCRINOLOGY AND METABOLISM 28:168 (2017)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Comparing 20 rodent species (mouse 2-3 years, beaver up to 20 years), lifespan was highly correlated with double-strand break repair capability and the capacity of SIRT6 to promote double-strand break repair.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Beaver SIRT6 gene extended fruit fly lifespan more than mouse SIRT6 gene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</a:t>
            </a:r>
            <a:r>
              <a:rPr lang="en-US" sz="2000" dirty="0" smtClean="0"/>
              <a:t>177:622 (2019)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CD38 (</a:t>
            </a:r>
            <a:r>
              <a:rPr lang="en-US" dirty="0" err="1" smtClean="0">
                <a:solidFill>
                  <a:srgbClr val="FFFF00"/>
                </a:solidFill>
              </a:rPr>
              <a:t>cADPR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synthase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305800" cy="6096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“CD” = “Cluster of Differentiation”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CD is a protocol to identify cell surface molecules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Example: CD34+,CD31–    identifies stem cells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(CD34 present, CD31 absent)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Historically CD38 was simply a marker of T-cells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CD38 is now known to be an enzyme on T-cells and macrophages that consumes NAD+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CD38 can induce beneficial acute inflammation against bacterial infection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NATURE MEDICINE 7:1209 (2001)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lvl="3"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763000" cy="5635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CD38 the major cause of NAD+ decline with age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305800" cy="6096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Prior to 2016 it was believed that NAD+ declined with age mainly due to NAD+ consumption by PARP to repair the increasing age-associated DNA damage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PLOS ONE </a:t>
            </a:r>
            <a:r>
              <a:rPr lang="en-US" sz="2000" dirty="0" smtClean="0"/>
              <a:t>7:e42357 (2012)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Now known that aging is associated with increased visceral fat, which becomes infested with CD38-laden macrophages causing chronic inflammation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GERONTOLOGY</a:t>
            </a:r>
            <a:r>
              <a:rPr lang="en-US" sz="2000" dirty="0" smtClean="0"/>
              <a:t> 57:66 (2010)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Secretions from senescent cells increases macrophages (further increasing chronic inflammation with age)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BIOCHEMICAL AND BIOPHYSICAL RESEARCH COMMUNICATIONS                </a:t>
            </a:r>
            <a:r>
              <a:rPr lang="en-US" sz="2000" dirty="0" smtClean="0"/>
              <a:t>513:486 (2019)  &amp;  NATURE METABOLISM 2:1265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CD38 is the major cause of NAD+ decline with age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CELL METABOLISM </a:t>
            </a:r>
            <a:r>
              <a:rPr lang="en-US" sz="2000" dirty="0" smtClean="0"/>
              <a:t>23:1127 (2016</a:t>
            </a:r>
            <a:r>
              <a:rPr lang="en-US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Chronic inflammation versus 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(anti-bacterial) acute inflammation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 smtClean="0"/>
              <a:t>   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CD38 chronic inflammation can induce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Rheumatoid </a:t>
            </a:r>
            <a:r>
              <a:rPr lang="en-US" dirty="0" err="1" smtClean="0"/>
              <a:t>arthitis</a:t>
            </a:r>
            <a:r>
              <a:rPr lang="en-US" dirty="0" smtClean="0"/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CELLS 9:52 (2020)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Asthma and COPD  (CD38 elevated in heavy smokers)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CURRENT OPINION IN PHARMACOLOGY 51:29 (2020)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PHARMACOLOGY &amp; THERAPEUTICS 172:116 (2017)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Neuroinfammation</a:t>
            </a:r>
            <a:r>
              <a:rPr lang="en-US" dirty="0" smtClean="0"/>
              <a:t> and neurodegenerative diseases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CELLS 9:471 (2020)</a:t>
            </a:r>
            <a:r>
              <a:rPr lang="en-US" sz="1600" dirty="0" smtClean="0"/>
              <a:t>	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Cellular senescence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IMMUNOMETABOLISM 2:e200026 (2020)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Chronic inflammation in visceral fat activates CD38 in macrophages leading to NAD+ decline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NATURE METABOLISM 2:1265 (2020)</a:t>
            </a:r>
          </a:p>
          <a:p>
            <a:pPr lvl="2" eaLnBrk="1" hangingPunct="1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ACF7D9-4244-457B-9051-1BAE868209F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765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CD38 the major cause of NAD+ decline with age (declining mitochondrial function and DNA repair)</a:t>
            </a:r>
          </a:p>
        </p:txBody>
      </p:sp>
      <p:pic>
        <p:nvPicPr>
          <p:cNvPr id="43012" name="Content Placeholder 5" descr="Oregon_2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600200" y="1828800"/>
            <a:ext cx="60960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NAD+ Biochemical Pathways</a:t>
            </a:r>
          </a:p>
        </p:txBody>
      </p:sp>
      <p:pic>
        <p:nvPicPr>
          <p:cNvPr id="5" name="Content Placeholder 5" descr="Oregon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14400" y="990600"/>
            <a:ext cx="7467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 Fasting and Exercise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 gained a great deal of weight during the Spring due to the pandemic, reaching 147.5 lbs (66.9 kg)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 fast on weekends, eat one large meal only on Monday, Wednesday, and Friday, plus a couple of handfuls of nuts on Tuesday and Thursday.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 vigorously exercise on Tuesday, Thursday, and on the weekends.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My weight has dropped to below 125 lbs (56.7 kg)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NR &amp; NMN supplement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Nicotinamide</a:t>
            </a:r>
            <a:r>
              <a:rPr lang="en-US" sz="2800" dirty="0" smtClean="0"/>
              <a:t> </a:t>
            </a:r>
            <a:r>
              <a:rPr lang="en-US" sz="2800" dirty="0" err="1" smtClean="0"/>
              <a:t>Riboside</a:t>
            </a:r>
            <a:r>
              <a:rPr lang="en-US" sz="2800" dirty="0" smtClean="0"/>
              <a:t> (NR) and </a:t>
            </a:r>
            <a:r>
              <a:rPr lang="en-US" sz="2800" dirty="0" err="1" smtClean="0"/>
              <a:t>Nicotinamide</a:t>
            </a:r>
            <a:r>
              <a:rPr lang="en-US" sz="2800" dirty="0" smtClean="0"/>
              <a:t> </a:t>
            </a:r>
            <a:r>
              <a:rPr lang="en-US" sz="2800" dirty="0" err="1" smtClean="0"/>
              <a:t>MonoNucleotide</a:t>
            </a:r>
            <a:r>
              <a:rPr lang="en-US" sz="2800" dirty="0" smtClean="0"/>
              <a:t> (NMN) can be taken as supplements to increase NAD+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Both NR &amp; NMN are degraded into NAM in the bloodstream within minutes by CD38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TRENDS IN BIOCHEMICAL SCIENCES 45:858 (2020)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METABOLISM 27:1067 (2018)</a:t>
            </a:r>
            <a:r>
              <a:rPr lang="en-US" baseline="30000" dirty="0" smtClean="0"/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NAM quickly crosses cell and mitochondrial membranes and is converted to NAD+ by the NAMPT enzyme of the salvage pathway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METABOLISM  27:529 (2018)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 </a:t>
            </a:r>
            <a:r>
              <a:rPr lang="en-US" sz="1800" dirty="0" smtClean="0"/>
              <a:t>SIGNAL  TRANSDUCTION AND TARGETED THERAPY  5:227 (2020)</a:t>
            </a:r>
            <a:endParaRPr lang="en-US" sz="1800" baseline="30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So both NR &amp; NMN are effective given as supplements</a:t>
            </a:r>
            <a:endParaRPr lang="en-US" sz="2800" baseline="300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Some NR/NMN Animal Studies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NR (human equivalent 1.9 grams/day) given to 700 day-old mice improved mitochondrial and stem cell function and increased average lifespan from 829 days to 868 days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 </a:t>
            </a:r>
            <a:r>
              <a:rPr lang="en-US" sz="1800" dirty="0" smtClean="0"/>
              <a:t>SCIENCE </a:t>
            </a:r>
            <a:r>
              <a:rPr lang="en-US" sz="2000" dirty="0" smtClean="0"/>
              <a:t>352:1436 (2016)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Conversion of mouse to human dose divide grams/kg by 12.3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FASEB Journal 22:659 (2008)</a:t>
            </a:r>
            <a:r>
              <a:rPr lang="en-US" sz="1600" baseline="30000" dirty="0" smtClean="0"/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12 months of NMN (human </a:t>
            </a:r>
            <a:r>
              <a:rPr lang="en-US" sz="2800" dirty="0" smtClean="0"/>
              <a:t>1.4 </a:t>
            </a:r>
            <a:r>
              <a:rPr lang="en-US" sz="2800" dirty="0" smtClean="0"/>
              <a:t>grams/day) to middle-aged mice improved insulin sensitivity, eye function and other age-related pathologies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 </a:t>
            </a:r>
            <a:r>
              <a:rPr lang="en-US" sz="1800" dirty="0" smtClean="0"/>
              <a:t>CELL METABOLISM 24:795 (2016)</a:t>
            </a:r>
            <a:r>
              <a:rPr lang="en-US" baseline="30000" dirty="0" smtClean="0"/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NR (human equivalent 1.9 grams/day) given to mice fed a high-fat diet showed improved insulin sensitivity and mitochondrial function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 </a:t>
            </a:r>
            <a:r>
              <a:rPr lang="en-US" sz="1800" dirty="0" smtClean="0"/>
              <a:t>CELL METABOLISM  15:838 (2012)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baseline="300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baseline="300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SomeNR</a:t>
            </a:r>
            <a:r>
              <a:rPr lang="en-US" dirty="0" smtClean="0">
                <a:solidFill>
                  <a:srgbClr val="FFFF00"/>
                </a:solidFill>
              </a:rPr>
              <a:t>/NMN Human Studies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NR randomized/crossover supplementation to healthy middle-aged or older humans in a clinical trial boosted NAD+,  reducing blood pressure and arterial stiffness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/>
              <a:t>NATURE COMMUNICATIONS </a:t>
            </a:r>
            <a:r>
              <a:rPr lang="en-US" sz="1600" dirty="0" smtClean="0"/>
              <a:t>9:1286 (2018)</a:t>
            </a:r>
            <a:r>
              <a:rPr lang="en-US" baseline="30000" dirty="0" smtClean="0"/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NR randomized supplementation to healthy middle-aged adults receiving 100mg, 300mg or 1000mg on 3 test days, separated by one-week periods boosted NAD+ 12%, 46%, and 46%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NATURE COMMUNICATIONS </a:t>
            </a:r>
            <a:r>
              <a:rPr lang="en-US" sz="2000" dirty="0" smtClean="0"/>
              <a:t>7:12948 (2016)</a:t>
            </a:r>
            <a:endParaRPr lang="en-US" baseline="300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Nuchido</a:t>
            </a:r>
            <a:r>
              <a:rPr lang="en-US" dirty="0" smtClean="0">
                <a:solidFill>
                  <a:srgbClr val="FFFF00"/>
                </a:solidFill>
              </a:rPr>
              <a:t> TIME+ supplement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Developed by </a:t>
            </a:r>
            <a:r>
              <a:rPr lang="en-US" sz="2800" dirty="0" err="1" smtClean="0"/>
              <a:t>Nichola</a:t>
            </a:r>
            <a:r>
              <a:rPr lang="en-US" sz="2800" dirty="0" smtClean="0"/>
              <a:t> Conlon, PhD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Nuchido</a:t>
            </a:r>
            <a:r>
              <a:rPr lang="en-US" sz="2800" dirty="0" smtClean="0"/>
              <a:t> TIME+ boosts NAD+ by effects on 3 different enzymes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5" name="Content Placeholder 5" descr="Oregon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00200" y="2362200"/>
            <a:ext cx="495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Nuchido</a:t>
            </a:r>
            <a:r>
              <a:rPr lang="en-US" dirty="0" smtClean="0">
                <a:solidFill>
                  <a:srgbClr val="FFFF00"/>
                </a:solidFill>
              </a:rPr>
              <a:t> TIME+ ingredients/actions</a:t>
            </a:r>
          </a:p>
        </p:txBody>
      </p:sp>
      <p:pic>
        <p:nvPicPr>
          <p:cNvPr id="5" name="Content Placeholder 5" descr="Oregon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524000" y="1295400"/>
            <a:ext cx="6172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Nuchido</a:t>
            </a:r>
            <a:r>
              <a:rPr lang="en-US" dirty="0" smtClean="0">
                <a:solidFill>
                  <a:srgbClr val="FFFF00"/>
                </a:solidFill>
              </a:rPr>
              <a:t> TIME+ ingredients/actions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Apigenin</a:t>
            </a:r>
            <a:r>
              <a:rPr lang="en-US" sz="2400" dirty="0" smtClean="0"/>
              <a:t> and </a:t>
            </a:r>
            <a:r>
              <a:rPr lang="en-US" sz="2400" dirty="0" err="1" smtClean="0"/>
              <a:t>Quercetin</a:t>
            </a:r>
            <a:r>
              <a:rPr lang="en-US" sz="2400" dirty="0" smtClean="0"/>
              <a:t> inhibit CD38. </a:t>
            </a:r>
            <a:r>
              <a:rPr lang="en-US" sz="2400" dirty="0" err="1" smtClean="0"/>
              <a:t>Apigenin</a:t>
            </a:r>
            <a:r>
              <a:rPr lang="en-US" sz="2400" dirty="0" smtClean="0"/>
              <a:t> inhibits CD38 about one-third more than </a:t>
            </a:r>
            <a:r>
              <a:rPr lang="en-US" sz="2400" dirty="0" err="1" smtClean="0"/>
              <a:t>Quercetin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DIABETES 62:1084 (2013)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Epigallocatechin</a:t>
            </a:r>
            <a:r>
              <a:rPr lang="en-US" sz="2400" dirty="0" smtClean="0"/>
              <a:t> </a:t>
            </a:r>
            <a:r>
              <a:rPr lang="en-US" sz="2400" dirty="0" err="1" smtClean="0"/>
              <a:t>gallate</a:t>
            </a:r>
            <a:r>
              <a:rPr lang="en-US" sz="2400" dirty="0" smtClean="0"/>
              <a:t> (EGCG) and other grape-seed extracts stimulate NAMPT enzyme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SCIENTIFIC REPORTS 5:10954 (2015)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 smtClean="0"/>
              <a:t>I  </a:t>
            </a:r>
            <a:r>
              <a:rPr lang="en-US" sz="2200" dirty="0" smtClean="0"/>
              <a:t>cannot find a citation of a component of TIME+ inhibiting </a:t>
            </a:r>
            <a:r>
              <a:rPr lang="en-US" sz="2200" dirty="0" smtClean="0"/>
              <a:t>NNMT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NNMT </a:t>
            </a:r>
            <a:r>
              <a:rPr lang="en-US" sz="2400" dirty="0" smtClean="0"/>
              <a:t>is primarily active in liver, but also in adipose tissue, being beneficial in  the liver, but harmful in adipose tissue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METABOLISM 2:200 (2015)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NNMT cannot cause methyl donor depletion in the liver because of high levels of activity of many liver methyl donors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NATURE MEDICINE 21:887 (2015</a:t>
            </a:r>
            <a:r>
              <a:rPr lang="en-US" sz="1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 smtClean="0"/>
              <a:t>[Note: Aerobic and resistance exercise increase skeletal muscle NAMPT, and can elevate levels in older (over 54) exercisers to levels seen in younger (under 36) exercisers]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PHYSIOLOGICAL REPORTS 7:e14139 (2019)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LIFESPAN by David Sinclair, PhD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Acclaimed by some to be the best anti-aging book since Aubrey de Grey’s ENDING AGING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Dr. Sinclair (world NAD+ expert) writes that he takes one gram of NMN and one gram of </a:t>
            </a:r>
            <a:r>
              <a:rPr lang="en-US" sz="2800" dirty="0" err="1" smtClean="0"/>
              <a:t>resveratrol</a:t>
            </a:r>
            <a:r>
              <a:rPr lang="en-US" sz="2800" dirty="0" smtClean="0"/>
              <a:t> daily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5" name="Content Placeholder 5" descr="Oregon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48000" y="2819400"/>
            <a:ext cx="3048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Resveratrol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Resveratrol</a:t>
            </a:r>
            <a:r>
              <a:rPr lang="en-US" sz="2400" dirty="0" smtClean="0"/>
              <a:t> is the most potent natural molecule that activates SIRT1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MOLECULES 25:4554 (2020)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Some synthetic molecules are more potent activators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OXIDATIVE MECIDNE AND CELLULAR LONGEVITY 2019:8765954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Resveratrol</a:t>
            </a:r>
            <a:r>
              <a:rPr lang="en-US" sz="2400" dirty="0" smtClean="0"/>
              <a:t> mainly activates SIRT1, but can also increase activity of SIRT3 and SIRT5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PHARMACOLOGY &amp; THERAPEUTICS 188:140 (2018)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Resveratrol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Ingested </a:t>
            </a:r>
            <a:r>
              <a:rPr lang="en-US" sz="2400" dirty="0" err="1" smtClean="0"/>
              <a:t>resveratrol</a:t>
            </a:r>
            <a:r>
              <a:rPr lang="en-US" sz="2400" dirty="0" smtClean="0"/>
              <a:t> is converted to </a:t>
            </a:r>
            <a:r>
              <a:rPr lang="en-US" sz="2400" dirty="0" err="1" smtClean="0"/>
              <a:t>sulphate</a:t>
            </a:r>
            <a:r>
              <a:rPr lang="en-US" sz="2400" dirty="0" smtClean="0"/>
              <a:t> conjugates in humans within 30 minutes, but the metabolites have a half-life over nine hours and may themselves be effective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NATURE REVIEWS DRUG DISCOVERY 5:493 (2006)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Overweight human adults given 200mg/day </a:t>
            </a:r>
            <a:r>
              <a:rPr lang="en-US" sz="2400" dirty="0" err="1" smtClean="0"/>
              <a:t>resveratrol</a:t>
            </a:r>
            <a:r>
              <a:rPr lang="en-US" sz="2400" dirty="0" smtClean="0"/>
              <a:t> for 26 weeks showed decreased body fat, HbA1c (</a:t>
            </a:r>
            <a:r>
              <a:rPr lang="en-US" sz="2400" dirty="0" err="1" smtClean="0"/>
              <a:t>glycated</a:t>
            </a:r>
            <a:r>
              <a:rPr lang="en-US" sz="2400" dirty="0" smtClean="0"/>
              <a:t> hemoglobin), and increased </a:t>
            </a:r>
            <a:r>
              <a:rPr lang="en-US" sz="2400" dirty="0" err="1" smtClean="0"/>
              <a:t>hippocampal</a:t>
            </a:r>
            <a:r>
              <a:rPr lang="en-US" sz="2400" dirty="0" smtClean="0"/>
              <a:t> functional connectivity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THE JOURNAL OF NEUROSCIENCE 34:7862 (2014)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320 mg of </a:t>
            </a:r>
            <a:r>
              <a:rPr lang="en-US" sz="1800" dirty="0" err="1" smtClean="0"/>
              <a:t>quercetin</a:t>
            </a:r>
            <a:r>
              <a:rPr lang="en-US" sz="1800" dirty="0" smtClean="0"/>
              <a:t> was included to reduce </a:t>
            </a:r>
            <a:r>
              <a:rPr lang="en-US" sz="1800" dirty="0" err="1" smtClean="0"/>
              <a:t>resveratrol</a:t>
            </a:r>
            <a:r>
              <a:rPr lang="en-US" sz="1800" dirty="0" smtClean="0"/>
              <a:t> </a:t>
            </a:r>
            <a:r>
              <a:rPr lang="en-US" sz="1800" dirty="0" err="1" smtClean="0"/>
              <a:t>sulphonation</a:t>
            </a:r>
            <a:endParaRPr lang="en-US" sz="18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XENOBIOTICA 30:857 (2000)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Resveratrol</a:t>
            </a:r>
            <a:r>
              <a:rPr lang="en-US" sz="2400" dirty="0" smtClean="0"/>
              <a:t> has been shown to extend maximum lifespan of killifish 59%, but whether </a:t>
            </a:r>
            <a:r>
              <a:rPr lang="en-US" sz="2400" dirty="0" err="1" smtClean="0"/>
              <a:t>sulphonation</a:t>
            </a:r>
            <a:r>
              <a:rPr lang="en-US" sz="2400" dirty="0" smtClean="0"/>
              <a:t> </a:t>
            </a:r>
            <a:r>
              <a:rPr lang="en-US" sz="2400" dirty="0" smtClean="0"/>
              <a:t>occurs in killifish </a:t>
            </a:r>
            <a:r>
              <a:rPr lang="en-US" sz="2400" dirty="0" smtClean="0"/>
              <a:t>is unknown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CURRENT  BIOLOGY 16:296 (2006)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 My Most Recent NAD+ Protocol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Monday to Friday with meal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Nicotinamide</a:t>
            </a:r>
            <a:r>
              <a:rPr lang="en-US" sz="2400" dirty="0" smtClean="0"/>
              <a:t> </a:t>
            </a:r>
            <a:r>
              <a:rPr lang="en-US" sz="2400" dirty="0" err="1" smtClean="0"/>
              <a:t>Riboside</a:t>
            </a:r>
            <a:r>
              <a:rPr lang="en-US" sz="2400" dirty="0" smtClean="0"/>
              <a:t> (NR) 4 x 250mg capsules  (1 gram)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Nicotinamide</a:t>
            </a:r>
            <a:r>
              <a:rPr lang="en-US" sz="2400" dirty="0" smtClean="0"/>
              <a:t> </a:t>
            </a:r>
            <a:r>
              <a:rPr lang="en-US" sz="2400" dirty="0" err="1" smtClean="0"/>
              <a:t>MonoNucleotide</a:t>
            </a:r>
            <a:r>
              <a:rPr lang="en-US" sz="2400" dirty="0" smtClean="0"/>
              <a:t> (NMN) 8 x 125mg capsules (1 gram)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Optimized </a:t>
            </a:r>
            <a:r>
              <a:rPr lang="en-US" sz="2400" dirty="0" err="1" smtClean="0"/>
              <a:t>Resveratrol</a:t>
            </a:r>
            <a:r>
              <a:rPr lang="en-US" sz="2400" dirty="0" smtClean="0"/>
              <a:t> (Life Extension) 2 x 250mg capsules (1 gram)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150 mg </a:t>
            </a:r>
            <a:r>
              <a:rPr lang="en-US" dirty="0" err="1" smtClean="0"/>
              <a:t>quercetin</a:t>
            </a:r>
            <a:r>
              <a:rPr lang="en-US" dirty="0" smtClean="0"/>
              <a:t> per capsule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10 mg </a:t>
            </a:r>
            <a:r>
              <a:rPr lang="en-US" dirty="0" err="1" smtClean="0"/>
              <a:t>fisetin</a:t>
            </a:r>
            <a:r>
              <a:rPr lang="en-US" dirty="0" smtClean="0"/>
              <a:t> per capsule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Nuchido</a:t>
            </a:r>
            <a:r>
              <a:rPr lang="en-US" sz="2400" dirty="0" smtClean="0"/>
              <a:t> TIME+ x 6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Evaluation of results</a:t>
            </a:r>
            <a:r>
              <a:rPr lang="en-US" dirty="0" smtClean="0"/>
              <a:t>?  N=1, no control group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No readily available commercial test for assessing blood or tissue NAD+ levels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 Weight Loss and Blood Pressure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524000"/>
          <a:ext cx="8001000" cy="501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6419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  <a:r>
                        <a:rPr lang="en-US" baseline="0" dirty="0" smtClean="0"/>
                        <a:t> (pounds)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Blood Pressure</a:t>
                      </a:r>
                      <a:endParaRPr lang="en-US" dirty="0"/>
                    </a:p>
                  </a:txBody>
                  <a:tcPr/>
                </a:tc>
              </a:tr>
              <a:tr h="641952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May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147.4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113/76</a:t>
                      </a:r>
                      <a:endParaRPr lang="en-US" sz="2800" b="1" dirty="0"/>
                    </a:p>
                  </a:txBody>
                  <a:tcPr/>
                </a:tc>
              </a:tr>
              <a:tr h="641952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June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141.6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109/73</a:t>
                      </a:r>
                      <a:endParaRPr lang="en-US" sz="2800" b="1" dirty="0"/>
                    </a:p>
                  </a:txBody>
                  <a:tcPr/>
                </a:tc>
              </a:tr>
              <a:tr h="641952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July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138.8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107/70</a:t>
                      </a:r>
                      <a:endParaRPr lang="en-US" sz="2800" b="1" dirty="0"/>
                    </a:p>
                  </a:txBody>
                  <a:tcPr/>
                </a:tc>
              </a:tr>
              <a:tr h="641952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August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134.8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110/73</a:t>
                      </a:r>
                      <a:endParaRPr lang="en-US" sz="2800" b="1" dirty="0"/>
                    </a:p>
                  </a:txBody>
                  <a:tcPr/>
                </a:tc>
              </a:tr>
              <a:tr h="641952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September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129.8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109/73</a:t>
                      </a:r>
                      <a:endParaRPr lang="en-US" sz="2800" b="1" dirty="0"/>
                    </a:p>
                  </a:txBody>
                  <a:tcPr/>
                </a:tc>
              </a:tr>
              <a:tr h="641952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October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128.0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103/68</a:t>
                      </a:r>
                      <a:endParaRPr lang="en-US" sz="2800" b="1" dirty="0"/>
                    </a:p>
                  </a:txBody>
                  <a:tcPr/>
                </a:tc>
              </a:tr>
              <a:tr h="459334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November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126.0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105/71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Senescent cells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334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3600" dirty="0" smtClean="0"/>
              <a:t>Senescent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dirty="0" smtClean="0"/>
              <a:t> (1) no longer divide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dirty="0" smtClean="0"/>
              <a:t>(2) resist apoptosis (programmed cell death)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dirty="0" smtClean="0"/>
              <a:t>(3) secrete toxic chemicals (SASP factors)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 smtClean="0"/>
              <a:t>(SASP = Senescent-Associated </a:t>
            </a:r>
            <a:r>
              <a:rPr lang="en-US" sz="2800" dirty="0" err="1" smtClean="0"/>
              <a:t>Secretory</a:t>
            </a:r>
            <a:r>
              <a:rPr lang="en-US" sz="2800" dirty="0" smtClean="0"/>
              <a:t> Phenotype)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dirty="0" smtClean="0"/>
              <a:t>(4) cause aging and aging-related diseases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NATURE  571:183 (2019)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Justifying </a:t>
            </a:r>
            <a:r>
              <a:rPr lang="en-US" dirty="0" err="1" smtClean="0">
                <a:solidFill>
                  <a:srgbClr val="FFFF00"/>
                </a:solidFill>
              </a:rPr>
              <a:t>Senolytic</a:t>
            </a:r>
            <a:r>
              <a:rPr lang="en-US" dirty="0" smtClean="0">
                <a:solidFill>
                  <a:srgbClr val="FFFF00"/>
                </a:solidFill>
              </a:rPr>
              <a:t> Therapy </a:t>
            </a:r>
            <a:r>
              <a:rPr lang="en-US" sz="3600" dirty="0" smtClean="0">
                <a:solidFill>
                  <a:srgbClr val="FFFF00"/>
                </a:solidFill>
              </a:rPr>
              <a:t>(therapy to eliminate senescent cells)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144000" cy="4267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Senescent cells increase with age and underlie or worsen many age-related diseases, some of which are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Atherosclerosis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Loss of stem cell function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Osteoarthritis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Alzheimer’s disease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Pulmonary fibrosis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Age spots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Cancer and spread of cancer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600" dirty="0" smtClean="0"/>
              <a:t>NATURE </a:t>
            </a:r>
            <a:r>
              <a:rPr lang="en-US" dirty="0" smtClean="0"/>
              <a:t> 571:183 (2019)</a:t>
            </a:r>
          </a:p>
          <a:p>
            <a:pPr lvl="2"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274638"/>
            <a:ext cx="85344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Negative consequences of senescent cells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Senescent cells cease to benefit their resident tissues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Senescent cells remain metabolically active, producing high quantities of free radicals (reactive oxygen species)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DEATH &amp; DIFFERENTIATION </a:t>
            </a:r>
            <a:r>
              <a:rPr lang="en-US" sz="2000" dirty="0" smtClean="0"/>
              <a:t>26:276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Senescent cells accumulate large amounts of cellular junk (</a:t>
            </a:r>
            <a:r>
              <a:rPr lang="en-US" sz="2800" dirty="0" err="1" smtClean="0"/>
              <a:t>lipofuscin</a:t>
            </a:r>
            <a:r>
              <a:rPr lang="en-US" sz="280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MOLECULES AND CELLS  </a:t>
            </a:r>
            <a:r>
              <a:rPr lang="en-US" sz="2000" dirty="0" smtClean="0"/>
              <a:t>33:597 (2012)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Senescent cells engulf neighboring cells, thereby increasing the survival of the bloated senescent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JOUNAL OF CELL BIOLOGY  </a:t>
            </a:r>
            <a:r>
              <a:rPr lang="en-US" sz="2000" dirty="0" smtClean="0"/>
              <a:t>218:3827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Senescent cells produce toxic SASP (Senescence-Associated </a:t>
            </a:r>
            <a:r>
              <a:rPr lang="en-US" sz="2800" dirty="0" err="1" smtClean="0"/>
              <a:t>Secretory</a:t>
            </a:r>
            <a:r>
              <a:rPr lang="en-US" sz="2800" dirty="0" smtClean="0"/>
              <a:t> Phenotype) factors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CELL DEATH &amp; DIFFERENTIATION</a:t>
            </a:r>
            <a:r>
              <a:rPr lang="en-US" sz="1200" dirty="0" smtClean="0"/>
              <a:t> </a:t>
            </a:r>
            <a:r>
              <a:rPr lang="en-US" sz="2000" dirty="0" smtClean="0"/>
              <a:t>26:276 (2019)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274638"/>
            <a:ext cx="89916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Some negative consequences of SASP factors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SASP factors consist of inflammatory cytokines, growth factors, immune modulators and proteases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SASP factors produce chronic inflammation, induce fibrosis, inhibit stem cells, and cause cancer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SCIENCE </a:t>
            </a:r>
            <a:r>
              <a:rPr lang="en-US" sz="1200" dirty="0" smtClean="0"/>
              <a:t> </a:t>
            </a:r>
            <a:r>
              <a:rPr lang="en-US" sz="2000" dirty="0" smtClean="0"/>
              <a:t>364:636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SASP factors induce insulin resistance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DIABETOLOGIA</a:t>
            </a:r>
            <a:r>
              <a:rPr lang="en-US" sz="1200" dirty="0" smtClean="0"/>
              <a:t> </a:t>
            </a:r>
            <a:r>
              <a:rPr lang="en-US" sz="2000" dirty="0" smtClean="0"/>
              <a:t>62:1835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SASP factors reduce NAD+ in non-senescent cells (reducing PARP and </a:t>
            </a:r>
            <a:r>
              <a:rPr lang="en-US" sz="2800" dirty="0" err="1" smtClean="0"/>
              <a:t>sirtuin</a:t>
            </a:r>
            <a:r>
              <a:rPr lang="en-US" sz="2800" dirty="0" smtClean="0"/>
              <a:t> activity)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/>
              <a:t>BIOCHEMICAL AND BIOPHYSICAL RESEARCH COMMUNICATIONS </a:t>
            </a:r>
            <a:r>
              <a:rPr lang="en-US" sz="1800" dirty="0" smtClean="0"/>
              <a:t>513:486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SASP factors increase CD38 in macrophages (reduce NAD+)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BIORXIV </a:t>
            </a:r>
            <a:r>
              <a:rPr lang="en-US" sz="1600" dirty="0" smtClean="0"/>
              <a:t>DOI:10.1101/609438 (2019)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4DAA2-0E86-4380-A4B3-F0FC43A770E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9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274638"/>
            <a:ext cx="8991600" cy="10969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Senolytic</a:t>
            </a:r>
            <a:r>
              <a:rPr lang="en-US" sz="3600" dirty="0" smtClean="0">
                <a:solidFill>
                  <a:srgbClr val="FFFF00"/>
                </a:solidFill>
              </a:rPr>
              <a:t> treatment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Senescent cells are very heterogeneous, such that any </a:t>
            </a:r>
            <a:r>
              <a:rPr lang="en-US" sz="2800" dirty="0" err="1" smtClean="0"/>
              <a:t>senolytic</a:t>
            </a:r>
            <a:r>
              <a:rPr lang="en-US" sz="2800" dirty="0" smtClean="0"/>
              <a:t> treatment that eliminates certain senescent cells will not affect others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BMP Reports 52:47 (2019)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The ideal </a:t>
            </a:r>
            <a:r>
              <a:rPr lang="en-US" sz="2800" dirty="0" err="1" smtClean="0"/>
              <a:t>senolytic</a:t>
            </a:r>
            <a:r>
              <a:rPr lang="en-US" sz="2800" dirty="0" smtClean="0"/>
              <a:t> treatment drug uses a “hit-and-run” strategy, with a short half-life (a few hours) that is long enough to kill senescent cells, but does not remain around long enough to significantly harm non-senescent cells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aseline="30000" dirty="0" smtClean="0"/>
              <a:t>				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21475</TotalTime>
  <Words>2343</Words>
  <Application>Microsoft Office PowerPoint</Application>
  <PresentationFormat>On-screen Show (4:3)</PresentationFormat>
  <Paragraphs>447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Stream</vt:lpstr>
      <vt:lpstr>My Recent Senolytic and NAD+ Age Reversal Experiments </vt:lpstr>
      <vt:lpstr> My Recent Self-Experimentation</vt:lpstr>
      <vt:lpstr> Fasting and Exercise</vt:lpstr>
      <vt:lpstr> Weight Loss and Blood Pressure</vt:lpstr>
      <vt:lpstr>Senescent cells</vt:lpstr>
      <vt:lpstr>Justifying Senolytic Therapy (therapy to eliminate senescent cells)</vt:lpstr>
      <vt:lpstr>Negative consequences of senescent cells</vt:lpstr>
      <vt:lpstr>Some negative consequences of SASP factors</vt:lpstr>
      <vt:lpstr>Senolytic treatment</vt:lpstr>
      <vt:lpstr>Anti-anti-apototic senolytic treatment</vt:lpstr>
      <vt:lpstr>Dasatinib (D) and Quercetin (Q) as senolytics</vt:lpstr>
      <vt:lpstr>D+Q trials in humans</vt:lpstr>
      <vt:lpstr>Fisetin</vt:lpstr>
      <vt:lpstr> My Most Recent Senolytic Protocol</vt:lpstr>
      <vt:lpstr> Inflammatory markers before and after 6 weeks of senolytic therapy</vt:lpstr>
      <vt:lpstr>NAD+</vt:lpstr>
      <vt:lpstr>NAD+ declines with age</vt:lpstr>
      <vt:lpstr>NAD+ is a coenzyme with 3 main target enzymes</vt:lpstr>
      <vt:lpstr>NAD+ as a cofactor results in  NAM as a waste product</vt:lpstr>
      <vt:lpstr>MARPs and PARPs</vt:lpstr>
      <vt:lpstr>PARPs and the Genome</vt:lpstr>
      <vt:lpstr>Sirtuins</vt:lpstr>
      <vt:lpstr>Sirtuins</vt:lpstr>
      <vt:lpstr>Sirtuin 6 (SIRT6) reduces DNA damage</vt:lpstr>
      <vt:lpstr>CD38 (cADPR synthase)</vt:lpstr>
      <vt:lpstr>CD38 the major cause of NAD+ decline with age</vt:lpstr>
      <vt:lpstr> Chronic inflammation versus  (anti-bacterial) acute inflammation</vt:lpstr>
      <vt:lpstr>CD38 the major cause of NAD+ decline with age (declining mitochondrial function and DNA repair)</vt:lpstr>
      <vt:lpstr>NAD+ Biochemical Pathways</vt:lpstr>
      <vt:lpstr>NR &amp; NMN supplement</vt:lpstr>
      <vt:lpstr>Some NR/NMN Animal Studies</vt:lpstr>
      <vt:lpstr>SomeNR/NMN Human Studies</vt:lpstr>
      <vt:lpstr>Nuchido TIME+ supplement</vt:lpstr>
      <vt:lpstr>Nuchido TIME+ ingredients/actions</vt:lpstr>
      <vt:lpstr>Nuchido TIME+ ingredients/actions</vt:lpstr>
      <vt:lpstr>LIFESPAN by David Sinclair, PhD</vt:lpstr>
      <vt:lpstr>Resveratrol</vt:lpstr>
      <vt:lpstr>Resveratrol</vt:lpstr>
      <vt:lpstr> My Most Recent NAD+ Protocol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Cryopreserving the Brain</dc:title>
  <dc:creator>Ben Best</dc:creator>
  <cp:lastModifiedBy>Windows User</cp:lastModifiedBy>
  <cp:revision>1549</cp:revision>
  <dcterms:created xsi:type="dcterms:W3CDTF">2005-11-03T19:23:27Z</dcterms:created>
  <dcterms:modified xsi:type="dcterms:W3CDTF">2020-11-29T13:51:20Z</dcterms:modified>
</cp:coreProperties>
</file>